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6" r:id="rId2"/>
    <p:sldId id="277" r:id="rId3"/>
  </p:sldIdLst>
  <p:sldSz cx="5400675" cy="75612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9EFF7"/>
    <a:srgbClr val="4D68DD"/>
    <a:srgbClr val="2A6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68" autoAdjust="0"/>
    <p:restoredTop sz="94660"/>
  </p:normalViewPr>
  <p:slideViewPr>
    <p:cSldViewPr>
      <p:cViewPr>
        <p:scale>
          <a:sx n="65" d="100"/>
          <a:sy n="65" d="100"/>
        </p:scale>
        <p:origin x="-2502" y="-6"/>
      </p:cViewPr>
      <p:guideLst>
        <p:guide orient="horz" pos="2382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6643F27-6726-479A-8A1D-28EC1046D70B}" type="datetimeFigureOut">
              <a:rPr lang="ar-EG" smtClean="0"/>
              <a:t>14/10/1443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3F9DD24-F8DE-4276-8342-A246884AC60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703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1CB23B-0BFB-44C1-9B30-5BE455E86125}" type="datetimeFigureOut">
              <a:rPr lang="ar-EG" smtClean="0"/>
              <a:t>14/10/1443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260FAF-691C-4FDE-989F-8B462AC439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11384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2348893"/>
            <a:ext cx="4590574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101" y="4284716"/>
            <a:ext cx="3780473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8009-91F5-4E53-8F4E-0DA898D8CADF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B27-640B-409A-AC7E-C1D7C098D2BB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15489" y="302802"/>
            <a:ext cx="1215152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034" y="302802"/>
            <a:ext cx="3555444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D466-AC9D-4339-B77A-77276A486BE9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5166-A054-4B8B-915B-57122D918A61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16" y="4858812"/>
            <a:ext cx="4590574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616" y="3204786"/>
            <a:ext cx="4590574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3315-C81B-47A9-BA86-5D17FA7EBAF4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034" y="1764295"/>
            <a:ext cx="238529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5343" y="1764295"/>
            <a:ext cx="238529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72F9-FF82-4E72-8568-1EC621B9CF6F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692533"/>
            <a:ext cx="2386236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034" y="2397901"/>
            <a:ext cx="2386236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43468" y="1692533"/>
            <a:ext cx="2387173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3468" y="2397901"/>
            <a:ext cx="2387173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C9FE-6BEF-43D3-B724-2FA95A2B2170}" type="datetime1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8AE5-2287-4AA2-95FB-CAF20167111D}" type="datetime1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FEE7-9BBE-4093-AB0D-3D7C5783D8C5}" type="datetime1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4" y="301050"/>
            <a:ext cx="1776785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514" y="301051"/>
            <a:ext cx="3019127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034" y="1582265"/>
            <a:ext cx="177678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0FAD-4B47-42A5-A3EB-2C4D044E2E51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570" y="5292884"/>
            <a:ext cx="3240405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8570" y="675613"/>
            <a:ext cx="3240405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570" y="5917739"/>
            <a:ext cx="3240405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7702-C0BB-4AB0-80CD-37949B214D3A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034" y="302801"/>
            <a:ext cx="4860608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764295"/>
            <a:ext cx="4860608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034" y="7008171"/>
            <a:ext cx="12601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66636-CB61-4BFB-8440-83A924D80D94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5231" y="7008171"/>
            <a:ext cx="1710214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0484" y="7008171"/>
            <a:ext cx="12601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شغل مركز التخطيط العمراني\كتيب اعضاء هيئة التدريس\الاطار قائم\IMG-20190616-WA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84" y="25001"/>
            <a:ext cx="5419559" cy="75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702369"/>
              </p:ext>
            </p:extLst>
          </p:nvPr>
        </p:nvGraphicFramePr>
        <p:xfrm>
          <a:off x="490534" y="1577682"/>
          <a:ext cx="4372916" cy="3150051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{6E25E649-3F16-4E02-A733-19D2CDBF48F0}</a:tableStyleId>
              </a:tblPr>
              <a:tblGrid>
                <a:gridCol w="789467"/>
                <a:gridCol w="534388"/>
                <a:gridCol w="527878"/>
                <a:gridCol w="570075"/>
                <a:gridCol w="430590"/>
                <a:gridCol w="611578"/>
                <a:gridCol w="908940"/>
              </a:tblGrid>
              <a:tr h="307038"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السيـرة الذاتيـة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C.V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255864"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البيانات الشخصية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Personal Information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3952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الاسم الرباعي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ar-EG" sz="1200" dirty="0" smtClean="0">
                          <a:effectLst/>
                        </a:rPr>
                        <a:t>  عصام عبدالسلام جودة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Essam</a:t>
                      </a: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Abdelsalam</a:t>
                      </a: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Goudaa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Name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5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الجنسية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مصري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Egyption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Nationality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تاريخ </a:t>
                      </a:r>
                      <a:r>
                        <a:rPr lang="ar-SA" sz="1200" dirty="0" smtClean="0">
                          <a:effectLst/>
                        </a:rPr>
                        <a:t>الميلاد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200" dirty="0" smtClean="0">
                          <a:effectLst/>
                        </a:rPr>
                        <a:t> 1974/3/14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1974/3/14</a:t>
                      </a:r>
                      <a:r>
                        <a:rPr lang="ar-EG" sz="1200" dirty="0" smtClean="0"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Birth date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مكان الميلاد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القاهرة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Cairo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Birth place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الحالة الاجتماعية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متزوج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Married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Marital Status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بطاقة الأحوال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I. D. No.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المؤهلات العلمية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التخصص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السنة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النسبة </a:t>
                      </a:r>
                      <a:r>
                        <a:rPr lang="en-US" sz="1200" dirty="0">
                          <a:effectLst/>
                        </a:rPr>
                        <a:t> Grade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Year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Major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Education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2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دكتوراة الفلسفة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b="0" dirty="0" smtClean="0">
                          <a:effectLst/>
                        </a:rPr>
                        <a:t>التخطيط</a:t>
                      </a:r>
                      <a:r>
                        <a:rPr lang="ar-EG" sz="1100" b="0" baseline="0" dirty="0" smtClean="0">
                          <a:effectLst/>
                        </a:rPr>
                        <a:t> العمراني</a:t>
                      </a:r>
                      <a:r>
                        <a:rPr lang="en-US" sz="1100" b="0" dirty="0" smtClean="0">
                          <a:effectLst/>
                        </a:rPr>
                        <a:t>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b="0" dirty="0" smtClean="0">
                          <a:effectLst/>
                        </a:rPr>
                        <a:t>  2003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5770" algn="ctr"/>
                        </a:tabLs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Good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2003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effectLst/>
                        </a:rPr>
                        <a:t>Urban Planning</a:t>
                      </a: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P.H.D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843044"/>
              </p:ext>
            </p:extLst>
          </p:nvPr>
        </p:nvGraphicFramePr>
        <p:xfrm>
          <a:off x="490538" y="4771232"/>
          <a:ext cx="4419132" cy="1523999"/>
        </p:xfrm>
        <a:graphic>
          <a:graphicData uri="http://schemas.openxmlformats.org/drawingml/2006/table">
            <a:tbl>
              <a:tblPr rtl="1">
                <a:tableStyleId>{125E5076-3810-47DD-B79F-674D7AD40C01}</a:tableStyleId>
              </a:tblPr>
              <a:tblGrid>
                <a:gridCol w="824084"/>
                <a:gridCol w="574190"/>
                <a:gridCol w="787072"/>
                <a:gridCol w="1335775"/>
                <a:gridCol w="898011"/>
              </a:tblGrid>
              <a:tr h="304799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معلومـات للتواصـل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Contact Information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40398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البريد الالكتروني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 smtClean="0">
                          <a:solidFill>
                            <a:schemeClr val="tx1"/>
                          </a:solidFill>
                          <a:effectLst/>
                          <a:latin typeface="Gotham Book"/>
                          <a:cs typeface="+mn-cs"/>
                        </a:rPr>
                        <a:t>dr.essamgouda2012@gmail.com</a:t>
                      </a: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E-mail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هاتفي الخاص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EG" sz="1100" kern="1400" dirty="0" smtClean="0">
                          <a:solidFill>
                            <a:schemeClr val="tx1"/>
                          </a:solidFill>
                          <a:effectLst/>
                          <a:latin typeface="Gotham Book"/>
                          <a:cs typeface="+mn-cs"/>
                        </a:rPr>
                        <a:t>01222929217</a:t>
                      </a:r>
                      <a:r>
                        <a:rPr kumimoji="0" lang="en-US" sz="11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</a:t>
                      </a:r>
                      <a:endParaRPr kumimoji="0" lang="en-US" altLang="en-US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dobe Arabic" pitchFamily="18" charset="-78"/>
                        <a:ea typeface="+mn-ea"/>
                        <a:cs typeface="+mn-cs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Special Tel.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87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العنوان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EG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عمارة رقم 9469 منطقة جنوب س - المقطم - القاهرة</a:t>
                      </a:r>
                      <a:r>
                        <a:rPr kumimoji="0" lang="ar-EG" sz="1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Address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328737" y="808831"/>
            <a:ext cx="3352800" cy="609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tlCol="1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استاذ دكتور/</a:t>
            </a:r>
            <a:r>
              <a:rPr lang="ar-EG" sz="1400" b="1" kern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1400" b="1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عصام عبدالسلام محمد جودة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استاذ</a:t>
            </a:r>
            <a:r>
              <a:rPr kumimoji="0" lang="ar-EG" sz="1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دكتور </a:t>
            </a: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بقسم </a:t>
            </a:r>
            <a:r>
              <a:rPr kumimoji="0" lang="ar-EG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هندسة </a:t>
            </a: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التخطيط </a:t>
            </a:r>
            <a:r>
              <a:rPr kumimoji="0" lang="ar-EG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العمراني</a:t>
            </a:r>
          </a:p>
        </p:txBody>
      </p:sp>
      <p:pic>
        <p:nvPicPr>
          <p:cNvPr id="7" name="Picture 8" descr="C:\Users\TOSHIBA\Desktop\48910_1204850333_2004623906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71" y="732631"/>
            <a:ext cx="59366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90895" y="7133431"/>
            <a:ext cx="4666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31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9836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شغل مركز التخطيط العمراني\كتيب اعضاء هيئة التدريس\الاطار قائم\IMG-20190616-WA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84" y="25001"/>
            <a:ext cx="5419559" cy="75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494880"/>
              </p:ext>
            </p:extLst>
          </p:nvPr>
        </p:nvGraphicFramePr>
        <p:xfrm>
          <a:off x="719137" y="961232"/>
          <a:ext cx="4038600" cy="576040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{6E25E649-3F16-4E02-A733-19D2CDBF48F0}</a:tableStyleId>
              </a:tblPr>
              <a:tblGrid>
                <a:gridCol w="2380703"/>
                <a:gridCol w="1657897"/>
              </a:tblGrid>
              <a:tr h="213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300" dirty="0">
                          <a:effectLst/>
                        </a:rPr>
                        <a:t>الخبرات العملية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Experience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ar-EG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ar-EG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بكالوريوس هندسة التخطيط العمراني – جامعة الأزهر 1997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r-EG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بتقدير جيدجدا مع مرتبة الشرف بترتيب اول الدفعة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ar-EG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دبلومة الدراسات المتعمقة في التخطرط العمراني – باريس -2000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ar-EG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دكتوراه في التخطيط العمراني – باريس -200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ar-EG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استشاري وخبير في هيئة التخطيط العمراني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r-EG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رئيس قسم هندسة التخطيط العمراني للبنين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ar-EG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10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انجاز العديد من المشروعات </a:t>
                      </a:r>
                      <a:r>
                        <a:rPr kumimoji="0" lang="ar-EG" sz="1100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التخطيطية :</a:t>
                      </a:r>
                      <a:endParaRPr lang="ar-EG" sz="1100" u="sng" baseline="0" dirty="0" smtClean="0">
                        <a:effectLst/>
                      </a:endParaRPr>
                    </a:p>
                    <a:p>
                      <a:pPr marL="171450" marR="0" indent="-171450" algn="just" rtl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i="0" kern="1400" baseline="0" dirty="0" smtClean="0">
                          <a:solidFill>
                            <a:schemeClr val="tx1"/>
                          </a:solidFill>
                          <a:effectLst/>
                          <a:latin typeface="Gotham Bold"/>
                          <a:cs typeface="+mn-cs"/>
                        </a:rPr>
                        <a:t>تخطيط حي السفارات بالعاصمة الادارية الجديدة على مساحة 1500 فدان لصالح شركة العاصمة للتنمية العمرانية</a:t>
                      </a:r>
                      <a:r>
                        <a:rPr lang="ar-EG" sz="1100" b="0" i="0" kern="1400" dirty="0" smtClean="0">
                          <a:solidFill>
                            <a:schemeClr val="tx1"/>
                          </a:solidFill>
                          <a:effectLst/>
                          <a:latin typeface="Gotham Bold"/>
                          <a:cs typeface="+mn-cs"/>
                        </a:rPr>
                        <a:t>.</a:t>
                      </a:r>
                      <a:endParaRPr lang="ar-EG" sz="1100" b="0" kern="1400" dirty="0" smtClean="0">
                        <a:solidFill>
                          <a:schemeClr val="tx1"/>
                        </a:solidFill>
                        <a:effectLst/>
                        <a:latin typeface="Gotham Book"/>
                        <a:cs typeface="+mn-cs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المخطط الاستراتيجي لمدينة المنصورة الجديدة.</a:t>
                      </a:r>
                    </a:p>
                    <a:p>
                      <a:pPr marL="171450" marR="0" indent="-171450" algn="just" rtl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i="0" kern="1400" dirty="0" smtClean="0">
                          <a:solidFill>
                            <a:schemeClr val="tx1"/>
                          </a:solidFill>
                          <a:effectLst/>
                          <a:latin typeface="Gotham Book"/>
                          <a:cs typeface="+mn-cs"/>
                        </a:rPr>
                        <a:t>التصميم العمراني لمشروع مدينة الربوة.</a:t>
                      </a:r>
                    </a:p>
                    <a:p>
                      <a:pPr marL="171450" marR="0" indent="-171450" algn="just" rtl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i="0" kern="1400" dirty="0" smtClean="0">
                          <a:solidFill>
                            <a:schemeClr val="tx1"/>
                          </a:solidFill>
                          <a:effectLst/>
                          <a:latin typeface="Gotham Book"/>
                          <a:cs typeface="+mn-cs"/>
                        </a:rPr>
                        <a:t>اعداد المخططات التفصيلية والرسومات التنفيذية لعدد 16 قرية بمحافظة قنا.</a:t>
                      </a:r>
                    </a:p>
                    <a:p>
                      <a:pPr marL="171450" marR="0" indent="-171450" algn="just" rtl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i="0" kern="1400" dirty="0" smtClean="0">
                          <a:solidFill>
                            <a:schemeClr val="tx1"/>
                          </a:solidFill>
                          <a:effectLst/>
                          <a:latin typeface="Gotham Bold"/>
                          <a:cs typeface="Times New Roman"/>
                        </a:rPr>
                        <a:t>: </a:t>
                      </a:r>
                      <a:r>
                        <a:rPr lang="ar-EG" sz="1100" b="0" i="0" kern="1400" dirty="0" smtClean="0">
                          <a:solidFill>
                            <a:schemeClr val="tx1"/>
                          </a:solidFill>
                          <a:effectLst/>
                          <a:latin typeface="Gotham Bold"/>
                          <a:cs typeface="+mn-cs"/>
                        </a:rPr>
                        <a:t>تنمية الطريق الصحرواي القاهرة أسوان.</a:t>
                      </a:r>
                    </a:p>
                    <a:p>
                      <a:pPr marL="171450" marR="0" indent="-171450" algn="just" rtl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i="0" kern="1400" dirty="0" smtClean="0">
                          <a:solidFill>
                            <a:schemeClr val="tx1"/>
                          </a:solidFill>
                          <a:effectLst/>
                          <a:latin typeface="Gotham Bold"/>
                          <a:cs typeface="+mn-cs"/>
                        </a:rPr>
                        <a:t>المخطط التفصيلي والرسومات التنفيذية لمدينة أسوان الجديدة</a:t>
                      </a:r>
                      <a:r>
                        <a:rPr lang="ar-EG" sz="1100" b="0" kern="1400" dirty="0" smtClean="0">
                          <a:solidFill>
                            <a:schemeClr val="tx1"/>
                          </a:solidFill>
                          <a:effectLst/>
                          <a:latin typeface="Gotham Medium"/>
                          <a:cs typeface="+mn-cs"/>
                        </a:rPr>
                        <a:t>	</a:t>
                      </a:r>
                      <a:endParaRPr lang="ar-EG" sz="1100" b="0" kern="1400" dirty="0" smtClean="0">
                        <a:solidFill>
                          <a:schemeClr val="tx1"/>
                        </a:solidFill>
                        <a:effectLst/>
                        <a:latin typeface="Gotham Book"/>
                        <a:cs typeface="+mn-cs"/>
                      </a:endParaRPr>
                    </a:p>
                    <a:p>
                      <a:pPr marL="171450" marR="0" indent="-171450" algn="just" rtl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i="0" kern="1400" dirty="0" smtClean="0">
                          <a:solidFill>
                            <a:schemeClr val="tx1"/>
                          </a:solidFill>
                          <a:effectLst/>
                          <a:latin typeface="Gotham Book"/>
                          <a:cs typeface="+mn-cs"/>
                        </a:rPr>
                        <a:t>تنسيق الموقع لشبكة طرق مدينة القويعية</a:t>
                      </a:r>
                      <a:endParaRPr lang="ar-EG" sz="1100" b="0" kern="1400" dirty="0" smtClean="0">
                        <a:solidFill>
                          <a:schemeClr val="tx1"/>
                        </a:solidFill>
                        <a:effectLst/>
                        <a:latin typeface="Gotham Book"/>
                        <a:cs typeface="+mn-cs"/>
                      </a:endParaRPr>
                    </a:p>
                    <a:p>
                      <a:pPr marL="171450" marR="0" indent="-171450" algn="just" rtl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i="0" kern="1400" dirty="0" smtClean="0">
                          <a:solidFill>
                            <a:schemeClr val="tx1"/>
                          </a:solidFill>
                          <a:effectLst/>
                          <a:latin typeface="Gotham Bold"/>
                          <a:cs typeface="+mn-cs"/>
                        </a:rPr>
                        <a:t>المخطط الاستراتيجي لمدينة طور سيناء</a:t>
                      </a:r>
                      <a:endParaRPr lang="ar-EG" sz="1100" b="0" kern="1400" dirty="0" smtClean="0">
                        <a:solidFill>
                          <a:schemeClr val="tx1"/>
                        </a:solidFill>
                        <a:effectLst/>
                        <a:latin typeface="Gotham Book"/>
                        <a:cs typeface="+mn-cs"/>
                      </a:endParaRPr>
                    </a:p>
                    <a:p>
                      <a:pPr marL="171450" marR="0" indent="-171450" algn="just" rtl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i="0" kern="1400" dirty="0" smtClean="0">
                          <a:solidFill>
                            <a:schemeClr val="tx1"/>
                          </a:solidFill>
                          <a:effectLst/>
                          <a:latin typeface="Gotham Bold"/>
                          <a:cs typeface="+mn-cs"/>
                        </a:rPr>
                        <a:t>اعداد التصميم العمراني وتنسيق الموقع لمشروع كالميرا الشروق ( مجمع سكني)</a:t>
                      </a:r>
                      <a:endParaRPr lang="ar-EG" sz="1100" b="0" kern="1400" dirty="0" smtClean="0">
                        <a:solidFill>
                          <a:schemeClr val="tx1"/>
                        </a:solidFill>
                        <a:effectLst/>
                        <a:latin typeface="Gotham Book"/>
                        <a:cs typeface="+mn-cs"/>
                      </a:endParaRPr>
                    </a:p>
                    <a:p>
                      <a:pPr marL="171450" marR="0" indent="-171450" algn="just" rtl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i="0" kern="1400" dirty="0" smtClean="0">
                          <a:solidFill>
                            <a:schemeClr val="tx1"/>
                          </a:solidFill>
                          <a:effectLst/>
                          <a:latin typeface="Gotham Bold"/>
                          <a:cs typeface="+mn-cs"/>
                        </a:rPr>
                        <a:t>تطوير منطقة الطندباوي بالمنطقة المركزية لمكة المكرمة</a:t>
                      </a:r>
                      <a:r>
                        <a:rPr lang="ar-EG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+mn-cs"/>
                        </a:rPr>
                        <a:t>.</a:t>
                      </a:r>
                      <a:endParaRPr lang="ar-EG" sz="1100" b="0" baseline="0" dirty="0" smtClean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  <a:p>
                      <a:pPr marL="0" lvl="0" indent="0" algn="r" rtl="1">
                        <a:spcAft>
                          <a:spcPts val="0"/>
                        </a:spcAft>
                        <a:buFont typeface="Traditional Arabic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0895" y="7133431"/>
            <a:ext cx="4666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32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448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6482</TotalTime>
  <Words>220</Words>
  <Application>Microsoft Office PowerPoint</Application>
  <PresentationFormat>Custom</PresentationFormat>
  <Paragraphs>80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المصطفى بدين</dc:creator>
  <cp:lastModifiedBy>shop</cp:lastModifiedBy>
  <cp:revision>201</cp:revision>
  <dcterms:created xsi:type="dcterms:W3CDTF">2006-08-16T00:00:00Z</dcterms:created>
  <dcterms:modified xsi:type="dcterms:W3CDTF">2022-05-15T21:56:08Z</dcterms:modified>
</cp:coreProperties>
</file>